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notesMasterIdLst>
    <p:notesMasterId r:id="rId14"/>
  </p:notesMasterIdLst>
  <p:sldIdLst>
    <p:sldId id="314" r:id="rId2"/>
    <p:sldId id="2043" r:id="rId3"/>
    <p:sldId id="2056" r:id="rId4"/>
    <p:sldId id="2044" r:id="rId5"/>
    <p:sldId id="2057" r:id="rId6"/>
    <p:sldId id="2045" r:id="rId7"/>
    <p:sldId id="2046" r:id="rId8"/>
    <p:sldId id="2047" r:id="rId9"/>
    <p:sldId id="2048" r:id="rId10"/>
    <p:sldId id="2049" r:id="rId11"/>
    <p:sldId id="2051" r:id="rId12"/>
    <p:sldId id="205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A019"/>
    <a:srgbClr val="56D4F6"/>
    <a:srgbClr val="EA62F8"/>
    <a:srgbClr val="EE4637"/>
    <a:srgbClr val="A44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16"/>
    <p:restoredTop sz="86420"/>
  </p:normalViewPr>
  <p:slideViewPr>
    <p:cSldViewPr snapToGrid="0" snapToObjects="1">
      <p:cViewPr varScale="1">
        <p:scale>
          <a:sx n="121" d="100"/>
          <a:sy n="121" d="100"/>
        </p:scale>
        <p:origin x="102" y="2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4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729F0-5C6B-C44E-85C9-8B47126493AE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64F79-FAAB-0E43-B1BA-24F4751BE1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38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E26-0C3B-7D4C-92E0-9AFA2EB786A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148EC-CEBC-A941-97DD-95320E58FDEC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0222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E26-0C3B-7D4C-92E0-9AFA2EB786A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148EC-CEBC-A941-97DD-95320E58F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47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E26-0C3B-7D4C-92E0-9AFA2EB786A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148EC-CEBC-A941-97DD-95320E58F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752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E26-0C3B-7D4C-92E0-9AFA2EB786A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148EC-CEBC-A941-97DD-95320E58FDE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6630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E26-0C3B-7D4C-92E0-9AFA2EB786A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148EC-CEBC-A941-97DD-95320E58F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871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E26-0C3B-7D4C-92E0-9AFA2EB786A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148EC-CEBC-A941-97DD-95320E58FDE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2101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E26-0C3B-7D4C-92E0-9AFA2EB786A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148EC-CEBC-A941-97DD-95320E58F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732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E26-0C3B-7D4C-92E0-9AFA2EB786A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148EC-CEBC-A941-97DD-95320E58F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3409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E26-0C3B-7D4C-92E0-9AFA2EB786A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148EC-CEBC-A941-97DD-95320E58F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8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E26-0C3B-7D4C-92E0-9AFA2EB786A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148EC-CEBC-A941-97DD-95320E58F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12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E26-0C3B-7D4C-92E0-9AFA2EB786A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148EC-CEBC-A941-97DD-95320E58F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59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E26-0C3B-7D4C-92E0-9AFA2EB786A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148EC-CEBC-A941-97DD-95320E58F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44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E26-0C3B-7D4C-92E0-9AFA2EB786A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148EC-CEBC-A941-97DD-95320E58F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76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E26-0C3B-7D4C-92E0-9AFA2EB786A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148EC-CEBC-A941-97DD-95320E58F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102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E26-0C3B-7D4C-92E0-9AFA2EB786A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148EC-CEBC-A941-97DD-95320E58F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20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E26-0C3B-7D4C-92E0-9AFA2EB786A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148EC-CEBC-A941-97DD-95320E58F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932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E26-0C3B-7D4C-92E0-9AFA2EB786A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148EC-CEBC-A941-97DD-95320E58F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52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5504E26-0C3B-7D4C-92E0-9AFA2EB786A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A7148EC-CEBC-A941-97DD-95320E58F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753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-in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387" y="438983"/>
            <a:ext cx="5370768" cy="73901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193380" y="350083"/>
            <a:ext cx="13856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hlinkClick r:id="rId3"/>
              </a:rPr>
              <a:t>www.psy-in.ru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5893311" y="4564585"/>
            <a:ext cx="2375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282" y="6321333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/>
              <a:t>© Институт инновационных </a:t>
            </a:r>
            <a:r>
              <a:rPr lang="ru-RU" sz="1400" dirty="0" err="1"/>
              <a:t>психотехнологий</a:t>
            </a:r>
            <a:r>
              <a:rPr lang="ru-RU" sz="1400" dirty="0"/>
              <a:t>, </a:t>
            </a:r>
            <a:r>
              <a:rPr lang="ru-RU" sz="1400" dirty="0" smtClean="0"/>
              <a:t>2021</a:t>
            </a:r>
            <a:br>
              <a:rPr lang="ru-RU" sz="1400" dirty="0" smtClean="0"/>
            </a:br>
            <a:r>
              <a:rPr lang="ru-RU" sz="1400" dirty="0" smtClean="0"/>
              <a:t>© </a:t>
            </a:r>
            <a:r>
              <a:rPr lang="ru-RU" sz="1400" dirty="0"/>
              <a:t>Сергей Ковалев, </a:t>
            </a:r>
            <a:r>
              <a:rPr lang="ru-RU" sz="1400" dirty="0" smtClean="0"/>
              <a:t>2021 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26328" y="2351672"/>
            <a:ext cx="7133966" cy="132343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4000" b="1" dirty="0"/>
              <a:t>ДЕНЬ ОТКРЫТЫХ ДВЕРЕЙ 2021г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60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459" y="438983"/>
            <a:ext cx="2990336" cy="4177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93311" y="4564585"/>
            <a:ext cx="2375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282" y="6321333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smtClean="0"/>
              <a:t>© Институт инновационных психотехнологий, 2021</a:t>
            </a:r>
            <a:br>
              <a:rPr lang="ru-RU" sz="1400" smtClean="0"/>
            </a:br>
            <a:r>
              <a:rPr lang="ru-RU" sz="1400" smtClean="0"/>
              <a:t>© Сергей Ковалев, 2021 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5459" y="952961"/>
            <a:ext cx="10050162" cy="89255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800" b="1" dirty="0" smtClean="0"/>
              <a:t>Звезда </a:t>
            </a:r>
            <a:r>
              <a:rPr lang="ru-RU" sz="2800" b="1" dirty="0"/>
              <a:t>Благополучия </a:t>
            </a:r>
            <a:r>
              <a:rPr lang="ru-RU" sz="2800" b="1" dirty="0" smtClean="0"/>
              <a:t>(Ковалев </a:t>
            </a:r>
            <a:r>
              <a:rPr lang="ru-RU" sz="2800" b="1" dirty="0"/>
              <a:t>С.В</a:t>
            </a:r>
            <a:r>
              <a:rPr lang="ru-RU" sz="2800" b="1" dirty="0" smtClean="0"/>
              <a:t>.)</a:t>
            </a:r>
            <a:r>
              <a:rPr lang="ru-RU" sz="2400" i="1" dirty="0"/>
              <a:t> </a:t>
            </a:r>
            <a:endParaRPr lang="ru-RU" sz="2400" dirty="0"/>
          </a:p>
          <a:p>
            <a:r>
              <a:rPr lang="ru-RU" sz="2400" b="1" dirty="0"/>
              <a:t> </a:t>
            </a:r>
          </a:p>
        </p:txBody>
      </p:sp>
      <p:sp>
        <p:nvSpPr>
          <p:cNvPr id="7" name="Объект 5">
            <a:extLst>
              <a:ext uri="{FF2B5EF4-FFF2-40B4-BE49-F238E27FC236}">
                <a16:creationId xmlns="" xmlns:a16="http://schemas.microsoft.com/office/drawing/2014/main" xmlns:lc="http://schemas.openxmlformats.org/drawingml/2006/lockedCanvas" id="{809B864F-60E2-4CC5-8D00-BE8C0D1F9EED}"/>
              </a:ext>
            </a:extLst>
          </p:cNvPr>
          <p:cNvSpPr>
            <a:spLocks noGrp="1"/>
          </p:cNvSpPr>
          <p:nvPr/>
        </p:nvSpPr>
        <p:spPr>
          <a:xfrm>
            <a:off x="3669355" y="1914427"/>
            <a:ext cx="3657445" cy="4083728"/>
          </a:xfrm>
          <a:prstGeom prst="star6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</a:t>
            </a:r>
          </a:p>
          <a:p>
            <a:pPr marL="0" indent="0">
              <a:buNone/>
            </a:pPr>
            <a:r>
              <a:rPr lang="ru-RU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</a:t>
            </a:r>
            <a:r>
              <a:rPr lang="ru-RU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Смысл</a:t>
            </a:r>
            <a:endParaRPr lang="ru-RU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51105" y="1545437"/>
            <a:ext cx="1293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/>
              <a:t>Здоровье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720262" y="5813489"/>
            <a:ext cx="3602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/>
              <a:t>Материальное благополучие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827035" y="2656056"/>
            <a:ext cx="782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/>
              <a:t>Секс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386533" y="2674875"/>
            <a:ext cx="10406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/>
              <a:t>Работа</a:t>
            </a:r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889122" y="4956792"/>
            <a:ext cx="2350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/>
              <a:t>Взаимоотношения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394029" y="4956792"/>
            <a:ext cx="1083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/>
              <a:t>Любовь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436791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459" y="438983"/>
            <a:ext cx="2990336" cy="4177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93311" y="4564585"/>
            <a:ext cx="2375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282" y="6321333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/>
              <a:t>© Институт инновационных </a:t>
            </a:r>
            <a:r>
              <a:rPr lang="ru-RU" sz="1400" dirty="0" err="1"/>
              <a:t>психотехнологий</a:t>
            </a:r>
            <a:r>
              <a:rPr lang="ru-RU" sz="1400" dirty="0"/>
              <a:t>, </a:t>
            </a:r>
            <a:r>
              <a:rPr lang="ru-RU" sz="1400" dirty="0" smtClean="0"/>
              <a:t>2021</a:t>
            </a:r>
            <a:br>
              <a:rPr lang="ru-RU" sz="1400" dirty="0" smtClean="0"/>
            </a:br>
            <a:r>
              <a:rPr lang="ru-RU" sz="1400" dirty="0" smtClean="0"/>
              <a:t>© </a:t>
            </a:r>
            <a:r>
              <a:rPr lang="ru-RU" sz="1400" dirty="0"/>
              <a:t>Сергей Ковалев, </a:t>
            </a:r>
            <a:r>
              <a:rPr lang="ru-RU" sz="1400" dirty="0" smtClean="0"/>
              <a:t>2021 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4777" y="1201344"/>
            <a:ext cx="10050162" cy="126188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800" b="1" dirty="0" smtClean="0"/>
              <a:t>Модель Мерседес СК (Ковалев С.В.)</a:t>
            </a:r>
            <a:endParaRPr lang="ru-RU" sz="2800" b="1" dirty="0"/>
          </a:p>
          <a:p>
            <a:r>
              <a:rPr lang="ru-RU" sz="2400" i="1" dirty="0"/>
              <a:t> </a:t>
            </a:r>
            <a:endParaRPr lang="ru-RU" sz="2400" dirty="0"/>
          </a:p>
          <a:p>
            <a:r>
              <a:rPr lang="ru-RU" sz="2400" b="1" dirty="0"/>
              <a:t> </a:t>
            </a:r>
          </a:p>
        </p:txBody>
      </p:sp>
      <p:sp>
        <p:nvSpPr>
          <p:cNvPr id="12" name="Полилиния 11"/>
          <p:cNvSpPr/>
          <p:nvPr/>
        </p:nvSpPr>
        <p:spPr>
          <a:xfrm>
            <a:off x="5512630" y="2617694"/>
            <a:ext cx="1328" cy="1183341"/>
          </a:xfrm>
          <a:custGeom>
            <a:avLst/>
            <a:gdLst>
              <a:gd name="connsiteX0" fmla="*/ 664 w 1328"/>
              <a:gd name="connsiteY0" fmla="*/ 1183341 h 1183341"/>
              <a:gd name="connsiteX1" fmla="*/ 664 w 1328"/>
              <a:gd name="connsiteY1" fmla="*/ 0 h 1183341"/>
              <a:gd name="connsiteX2" fmla="*/ 664 w 1328"/>
              <a:gd name="connsiteY2" fmla="*/ 1183341 h 1183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8" h="1183341">
                <a:moveTo>
                  <a:pt x="664" y="1183341"/>
                </a:moveTo>
                <a:cubicBezTo>
                  <a:pt x="664" y="1183341"/>
                  <a:pt x="-830" y="0"/>
                  <a:pt x="664" y="0"/>
                </a:cubicBezTo>
                <a:cubicBezTo>
                  <a:pt x="2158" y="0"/>
                  <a:pt x="664" y="1183341"/>
                  <a:pt x="664" y="1183341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365" y="1933854"/>
            <a:ext cx="6209528" cy="393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7204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459" y="438983"/>
            <a:ext cx="2990336" cy="4177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93311" y="4564585"/>
            <a:ext cx="2375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282" y="6321333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/>
              <a:t>© Институт инновационных </a:t>
            </a:r>
            <a:r>
              <a:rPr lang="ru-RU" sz="1400" dirty="0" err="1"/>
              <a:t>психотехнологий</a:t>
            </a:r>
            <a:r>
              <a:rPr lang="ru-RU" sz="1400" dirty="0"/>
              <a:t>, </a:t>
            </a:r>
            <a:r>
              <a:rPr lang="ru-RU" sz="1400" dirty="0" smtClean="0"/>
              <a:t>2021</a:t>
            </a:r>
            <a:br>
              <a:rPr lang="ru-RU" sz="1400" dirty="0" smtClean="0"/>
            </a:br>
            <a:r>
              <a:rPr lang="ru-RU" sz="1400" dirty="0" smtClean="0"/>
              <a:t>© </a:t>
            </a:r>
            <a:r>
              <a:rPr lang="ru-RU" sz="1400" dirty="0"/>
              <a:t>Сергей Ковалев, </a:t>
            </a:r>
            <a:r>
              <a:rPr lang="ru-RU" sz="1400" dirty="0" smtClean="0"/>
              <a:t>2021 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5459" y="1291628"/>
            <a:ext cx="10050162" cy="89255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800" b="1" dirty="0" smtClean="0"/>
              <a:t>Аспекты самооценки в Модели Мерседес СК</a:t>
            </a:r>
            <a:endParaRPr lang="ru-RU" sz="2800" b="1" dirty="0"/>
          </a:p>
          <a:p>
            <a:r>
              <a:rPr lang="ru-RU" sz="2400" i="1" dirty="0"/>
              <a:t> 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35459" y="2403465"/>
            <a:ext cx="860854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/>
              <a:t>Структура – Ваши образы Я</a:t>
            </a:r>
          </a:p>
          <a:p>
            <a:pPr>
              <a:spcAft>
                <a:spcPts val="0"/>
              </a:spcAft>
            </a:pPr>
            <a:endParaRPr lang="ru-RU" sz="2400" b="1" dirty="0" smtClean="0"/>
          </a:p>
          <a:p>
            <a:pPr>
              <a:spcAft>
                <a:spcPts val="0"/>
              </a:spcAft>
            </a:pPr>
            <a:r>
              <a:rPr lang="ru-RU" sz="2400" b="1" dirty="0" smtClean="0"/>
              <a:t>Содержание - Ваши убеждения/верования </a:t>
            </a:r>
            <a:r>
              <a:rPr lang="ru-RU" sz="2400" b="1" dirty="0"/>
              <a:t>относительно </a:t>
            </a:r>
            <a:r>
              <a:rPr lang="ru-RU" sz="2400" b="1" dirty="0" smtClean="0"/>
              <a:t>себя </a:t>
            </a:r>
          </a:p>
          <a:p>
            <a:pPr>
              <a:spcAft>
                <a:spcPts val="0"/>
              </a:spcAft>
            </a:pPr>
            <a:endParaRPr lang="ru-RU" sz="2400" b="1" dirty="0"/>
          </a:p>
          <a:p>
            <a:pPr>
              <a:spcAft>
                <a:spcPts val="0"/>
              </a:spcAft>
            </a:pPr>
            <a:r>
              <a:rPr lang="ru-RU" sz="2400" b="1" dirty="0" smtClean="0"/>
              <a:t>Динамика - Ваши состояния </a:t>
            </a:r>
            <a:r>
              <a:rPr lang="ru-RU" sz="2400" b="1" dirty="0"/>
              <a:t>и </a:t>
            </a:r>
            <a:r>
              <a:rPr lang="ru-RU" sz="2400" b="1" dirty="0" smtClean="0"/>
              <a:t>поведение </a:t>
            </a:r>
            <a:r>
              <a:rPr lang="ru-RU" sz="2400" b="1" dirty="0"/>
              <a:t>в ситуациях взаимодействия с объектами и ситуациями вашей </a:t>
            </a:r>
            <a:r>
              <a:rPr lang="ru-RU" sz="2400" b="1" dirty="0" smtClean="0"/>
              <a:t>жизни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796195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459" y="438983"/>
            <a:ext cx="2990336" cy="4177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93311" y="4564585"/>
            <a:ext cx="2375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282" y="6321333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/>
              <a:t>© Институт инновационных </a:t>
            </a:r>
            <a:r>
              <a:rPr lang="ru-RU" sz="1400" dirty="0" err="1"/>
              <a:t>психотехнологий</a:t>
            </a:r>
            <a:r>
              <a:rPr lang="ru-RU" sz="1400" dirty="0"/>
              <a:t>, </a:t>
            </a:r>
            <a:r>
              <a:rPr lang="ru-RU" sz="1400" dirty="0" smtClean="0"/>
              <a:t>2021</a:t>
            </a:r>
            <a:br>
              <a:rPr lang="ru-RU" sz="1400" dirty="0" smtClean="0"/>
            </a:br>
            <a:r>
              <a:rPr lang="ru-RU" sz="1400" dirty="0" smtClean="0"/>
              <a:t>© </a:t>
            </a:r>
            <a:r>
              <a:rPr lang="ru-RU" sz="1400" dirty="0"/>
              <a:t>Сергей Ковалев, </a:t>
            </a:r>
            <a:r>
              <a:rPr lang="ru-RU" sz="1400" dirty="0" smtClean="0"/>
              <a:t>2021 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9600" y="746949"/>
            <a:ext cx="10050162" cy="526297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endParaRPr lang="ru-RU" sz="2000" b="1" dirty="0" smtClean="0"/>
          </a:p>
          <a:p>
            <a:endParaRPr lang="ru-RU" sz="2000" b="1" dirty="0"/>
          </a:p>
          <a:p>
            <a:r>
              <a:rPr lang="ru-RU" sz="2000" b="1" dirty="0" smtClean="0"/>
              <a:t>Что такое ВИТАЛЬНОСТЬ</a:t>
            </a:r>
          </a:p>
          <a:p>
            <a:endParaRPr lang="ru-RU" sz="2000" b="1" dirty="0"/>
          </a:p>
          <a:p>
            <a:r>
              <a:rPr lang="ru-RU" sz="2000" b="1" dirty="0" smtClean="0"/>
              <a:t>Витальность в ИНП (интегральном нейропрограммировании) – </a:t>
            </a:r>
            <a:r>
              <a:rPr lang="ru-RU" sz="2000" dirty="0" smtClean="0"/>
              <a:t>обобщенная способность человека выживать, процветать и развиваться в любых условиях.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Под витальностью </a:t>
            </a:r>
            <a:r>
              <a:rPr lang="ru-RU" sz="2000" dirty="0" smtClean="0"/>
              <a:t>(в наиболее общем смысле) следует понимать некую сверхспособность, обусловливающую (в зависимости от ее уровня) качество жизни человека в данной действительности. </a:t>
            </a:r>
          </a:p>
          <a:p>
            <a:endParaRPr lang="ru-RU" sz="2000" dirty="0"/>
          </a:p>
          <a:p>
            <a:r>
              <a:rPr lang="ru-RU" sz="2000" dirty="0"/>
              <a:t>Также </a:t>
            </a:r>
            <a:r>
              <a:rPr lang="ru-RU" sz="2000" b="1" dirty="0"/>
              <a:t>витальностью</a:t>
            </a:r>
            <a:r>
              <a:rPr lang="ru-RU" sz="2000" dirty="0"/>
              <a:t> можно назвать способность человека распознавать вызовы действительности и адекватно на них отвечать, справляясь с ними и развиваясь благодаря этому процессу</a:t>
            </a:r>
            <a:r>
              <a:rPr lang="ru-RU" sz="2800" dirty="0"/>
              <a:t>.</a:t>
            </a:r>
          </a:p>
          <a:p>
            <a:pPr algn="just"/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2680004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459" y="438983"/>
            <a:ext cx="2990336" cy="4177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93311" y="4564585"/>
            <a:ext cx="2375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282" y="6321333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/>
              <a:t>© Институт инновационных </a:t>
            </a:r>
            <a:r>
              <a:rPr lang="ru-RU" sz="1400" dirty="0" err="1"/>
              <a:t>психотехнологий</a:t>
            </a:r>
            <a:r>
              <a:rPr lang="ru-RU" sz="1400" dirty="0"/>
              <a:t>, </a:t>
            </a:r>
            <a:r>
              <a:rPr lang="ru-RU" sz="1400" dirty="0" smtClean="0"/>
              <a:t>2021</a:t>
            </a:r>
            <a:br>
              <a:rPr lang="ru-RU" sz="1400" dirty="0" smtClean="0"/>
            </a:br>
            <a:r>
              <a:rPr lang="ru-RU" sz="1400" dirty="0" smtClean="0"/>
              <a:t>© </a:t>
            </a:r>
            <a:r>
              <a:rPr lang="ru-RU" sz="1400" dirty="0"/>
              <a:t>Сергей Ковалев, </a:t>
            </a:r>
            <a:r>
              <a:rPr lang="ru-RU" sz="1400" dirty="0" smtClean="0"/>
              <a:t>2021 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5459" y="1214839"/>
            <a:ext cx="10050162" cy="230832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800" b="1" dirty="0" smtClean="0"/>
              <a:t>Витальность (по профессору Волченко В.Н.)</a:t>
            </a:r>
          </a:p>
          <a:p>
            <a:endParaRPr lang="ru-RU" sz="2000" b="1" dirty="0"/>
          </a:p>
          <a:p>
            <a:r>
              <a:rPr lang="en-US" sz="2800" b="1" dirty="0" smtClean="0"/>
              <a:t>V = I/E</a:t>
            </a:r>
            <a:r>
              <a:rPr lang="ru-RU" sz="2800" b="1" dirty="0" smtClean="0"/>
              <a:t>, </a:t>
            </a:r>
            <a:r>
              <a:rPr lang="ru-RU" sz="2000" b="1" dirty="0" smtClean="0"/>
              <a:t>где</a:t>
            </a:r>
          </a:p>
          <a:p>
            <a:endParaRPr lang="ru-RU" sz="2800" b="1" dirty="0"/>
          </a:p>
          <a:p>
            <a:r>
              <a:rPr lang="en-US" sz="2000" b="1" dirty="0" smtClean="0"/>
              <a:t>I – </a:t>
            </a:r>
            <a:r>
              <a:rPr lang="ru-RU" sz="2000" b="1" dirty="0" smtClean="0"/>
              <a:t>информация, используемая системой</a:t>
            </a:r>
          </a:p>
          <a:p>
            <a:r>
              <a:rPr lang="en-US" sz="2000" b="1" dirty="0" smtClean="0"/>
              <a:t>E</a:t>
            </a:r>
            <a:r>
              <a:rPr lang="ru-RU" sz="2000" b="1" dirty="0" smtClean="0"/>
              <a:t> – количество энергии затрачиваемое системой</a:t>
            </a:r>
            <a:endParaRPr lang="ru-RU" sz="20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77794" y="3848000"/>
            <a:ext cx="10786667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В ИНП</a:t>
            </a:r>
          </a:p>
          <a:p>
            <a:endParaRPr lang="ru-RU" b="1" dirty="0" smtClean="0"/>
          </a:p>
          <a:p>
            <a:r>
              <a:rPr lang="ru-RU" b="1" dirty="0" smtClean="0"/>
              <a:t>Витальность </a:t>
            </a:r>
            <a:r>
              <a:rPr lang="ru-RU" b="1" dirty="0"/>
              <a:t>= Эффективность х Удовлетворенность х Осмысленность</a:t>
            </a:r>
          </a:p>
          <a:p>
            <a:endParaRPr lang="ru-RU" b="1" dirty="0"/>
          </a:p>
          <a:p>
            <a:r>
              <a:rPr lang="ru-RU" b="1" dirty="0" smtClean="0"/>
              <a:t>Витальность </a:t>
            </a:r>
            <a:r>
              <a:rPr lang="ru-RU" b="1" dirty="0"/>
              <a:t>= психическая энергия х психическая эффективность х психическая адекватность</a:t>
            </a:r>
          </a:p>
        </p:txBody>
      </p:sp>
    </p:spTree>
    <p:extLst>
      <p:ext uri="{BB962C8B-B14F-4D97-AF65-F5344CB8AC3E}">
        <p14:creationId xmlns:p14="http://schemas.microsoft.com/office/powerpoint/2010/main" val="40891022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459" y="438983"/>
            <a:ext cx="2990336" cy="4177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93311" y="4564585"/>
            <a:ext cx="2375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282" y="6321333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/>
              <a:t>© Институт инновационных </a:t>
            </a:r>
            <a:r>
              <a:rPr lang="ru-RU" sz="1400" dirty="0" err="1"/>
              <a:t>психотехнологий</a:t>
            </a:r>
            <a:r>
              <a:rPr lang="ru-RU" sz="1400" dirty="0"/>
              <a:t>, </a:t>
            </a:r>
            <a:r>
              <a:rPr lang="ru-RU" sz="1400" dirty="0" smtClean="0"/>
              <a:t>2021</a:t>
            </a:r>
            <a:br>
              <a:rPr lang="ru-RU" sz="1400" dirty="0" smtClean="0"/>
            </a:br>
            <a:r>
              <a:rPr lang="ru-RU" sz="1400" dirty="0" smtClean="0"/>
              <a:t>© </a:t>
            </a:r>
            <a:r>
              <a:rPr lang="ru-RU" sz="1400" dirty="0"/>
              <a:t>Сергей Ковалев, </a:t>
            </a:r>
            <a:r>
              <a:rPr lang="ru-RU" sz="1400" dirty="0" smtClean="0"/>
              <a:t>2021 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1945" y="1121941"/>
            <a:ext cx="10050162" cy="13849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800" b="1" dirty="0" smtClean="0"/>
              <a:t>Самооценка</a:t>
            </a:r>
            <a:r>
              <a:rPr lang="ru-RU" sz="2800" b="1" dirty="0"/>
              <a:t>, как основа витальности  </a:t>
            </a:r>
          </a:p>
          <a:p>
            <a:endParaRPr lang="ru-RU" sz="2800" b="1" dirty="0" smtClean="0"/>
          </a:p>
          <a:p>
            <a:pPr algn="just"/>
            <a:endParaRPr lang="ru-RU" sz="28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35459" y="2413338"/>
            <a:ext cx="860854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Аттрактор – наиболее устойчивое состояние, в которое стремится система</a:t>
            </a:r>
            <a:endParaRPr lang="ru-RU" sz="2000" b="1" dirty="0"/>
          </a:p>
          <a:p>
            <a:endParaRPr lang="ru-RU" sz="2000" b="1" dirty="0"/>
          </a:p>
          <a:p>
            <a:endParaRPr lang="ru-RU" sz="2000" b="1" dirty="0"/>
          </a:p>
          <a:p>
            <a:r>
              <a:rPr lang="ru-RU" sz="2000" b="1" dirty="0" smtClean="0"/>
              <a:t>Самооценка – аттрактор, собирающий в себя витальность</a:t>
            </a:r>
          </a:p>
          <a:p>
            <a:endParaRPr lang="ru-RU" sz="2000" b="1" dirty="0" smtClean="0"/>
          </a:p>
          <a:p>
            <a:endParaRPr lang="ru-RU" sz="2000" b="1" dirty="0"/>
          </a:p>
          <a:p>
            <a:r>
              <a:rPr lang="ru-RU" sz="2000" b="1" dirty="0" smtClean="0"/>
              <a:t>Высокая самооценка делает систему более витальной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5483646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459" y="438983"/>
            <a:ext cx="2990336" cy="4177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93311" y="4564585"/>
            <a:ext cx="2375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282" y="6321333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/>
              <a:t>© Институт инновационных </a:t>
            </a:r>
            <a:r>
              <a:rPr lang="ru-RU" sz="1400" dirty="0" err="1"/>
              <a:t>психотехнологий</a:t>
            </a:r>
            <a:r>
              <a:rPr lang="ru-RU" sz="1400" dirty="0"/>
              <a:t>, </a:t>
            </a:r>
            <a:r>
              <a:rPr lang="ru-RU" sz="1400" dirty="0" smtClean="0"/>
              <a:t>2021</a:t>
            </a:r>
            <a:br>
              <a:rPr lang="ru-RU" sz="1400" dirty="0" smtClean="0"/>
            </a:br>
            <a:r>
              <a:rPr lang="ru-RU" sz="1400" dirty="0" smtClean="0"/>
              <a:t>© </a:t>
            </a:r>
            <a:r>
              <a:rPr lang="ru-RU" sz="1400" dirty="0"/>
              <a:t>Сергей Ковалев, </a:t>
            </a:r>
            <a:r>
              <a:rPr lang="ru-RU" sz="1400" dirty="0" smtClean="0"/>
              <a:t>2021 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1945" y="968780"/>
            <a:ext cx="10050162" cy="169277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800" b="1" dirty="0" smtClean="0"/>
              <a:t>Самооценка</a:t>
            </a:r>
            <a:r>
              <a:rPr lang="ru-RU" sz="2800" b="1" dirty="0"/>
              <a:t>, как основа витальности  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Модель НЛУ – 9 (Ковалев С.В.)</a:t>
            </a:r>
          </a:p>
          <a:p>
            <a:pPr algn="just"/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9809" y="1035611"/>
            <a:ext cx="2471351" cy="551701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51945" y="3105835"/>
            <a:ext cx="86920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r>
              <a:rPr lang="ru-RU" b="1" dirty="0" smtClean="0"/>
              <a:t>Самооценка находится на уровне </a:t>
            </a:r>
          </a:p>
          <a:p>
            <a:r>
              <a:rPr lang="ru-RU" b="1" dirty="0" smtClean="0"/>
              <a:t>Идентичности (Кто Я? Какой Я?)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1945" y="404440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b="1" dirty="0" smtClean="0"/>
          </a:p>
          <a:p>
            <a:r>
              <a:rPr lang="ru-RU" b="1" dirty="0" smtClean="0"/>
              <a:t>Ваша идентичность формируется вашей самооценкой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624051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459" y="438983"/>
            <a:ext cx="2990336" cy="4177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93311" y="4564585"/>
            <a:ext cx="2375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282" y="6321333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/>
              <a:t>© Институт инновационных </a:t>
            </a:r>
            <a:r>
              <a:rPr lang="ru-RU" sz="1400" dirty="0" err="1"/>
              <a:t>психотехнологий</a:t>
            </a:r>
            <a:r>
              <a:rPr lang="ru-RU" sz="1400" dirty="0"/>
              <a:t>, </a:t>
            </a:r>
            <a:r>
              <a:rPr lang="ru-RU" sz="1400" dirty="0" smtClean="0"/>
              <a:t>2021</a:t>
            </a:r>
            <a:br>
              <a:rPr lang="ru-RU" sz="1400" dirty="0" smtClean="0"/>
            </a:br>
            <a:r>
              <a:rPr lang="ru-RU" sz="1400" dirty="0" smtClean="0"/>
              <a:t>© </a:t>
            </a:r>
            <a:r>
              <a:rPr lang="ru-RU" sz="1400" dirty="0"/>
              <a:t>Сергей Ковалев, </a:t>
            </a:r>
            <a:r>
              <a:rPr lang="ru-RU" sz="1400" dirty="0" smtClean="0"/>
              <a:t>2021 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5459" y="2201266"/>
            <a:ext cx="10050162" cy="224676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800" b="1" dirty="0" smtClean="0"/>
              <a:t>Самоотношение = успех/притязания</a:t>
            </a:r>
          </a:p>
          <a:p>
            <a:r>
              <a:rPr lang="ru-RU" sz="2800" b="1" dirty="0" smtClean="0"/>
              <a:t> </a:t>
            </a:r>
          </a:p>
          <a:p>
            <a:r>
              <a:rPr lang="ru-RU" sz="2800" b="1" dirty="0" smtClean="0"/>
              <a:t>Самооценка </a:t>
            </a:r>
            <a:r>
              <a:rPr lang="ru-RU" sz="2800" b="1" dirty="0"/>
              <a:t>- оценка </a:t>
            </a:r>
            <a:r>
              <a:rPr lang="ru-RU" sz="2800" b="1" dirty="0" smtClean="0"/>
              <a:t>вами этого самоотношения </a:t>
            </a:r>
            <a:endParaRPr lang="ru-RU" sz="2800" b="1" dirty="0"/>
          </a:p>
          <a:p>
            <a:r>
              <a:rPr lang="ru-RU" sz="2800" b="1" dirty="0"/>
              <a:t> </a:t>
            </a:r>
          </a:p>
          <a:p>
            <a:r>
              <a:rPr lang="ru-RU" sz="2800" b="1" i="1" u="sng" dirty="0"/>
              <a:t>Самооценка – это убеждение о самом себе!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5577394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459" y="438983"/>
            <a:ext cx="2990336" cy="4177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93311" y="4564585"/>
            <a:ext cx="2375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282" y="6321333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/>
              <a:t>© Институт инновационных </a:t>
            </a:r>
            <a:r>
              <a:rPr lang="ru-RU" sz="1400" dirty="0" err="1"/>
              <a:t>психотехнологий</a:t>
            </a:r>
            <a:r>
              <a:rPr lang="ru-RU" sz="1400" dirty="0"/>
              <a:t>, </a:t>
            </a:r>
            <a:r>
              <a:rPr lang="ru-RU" sz="1400" dirty="0" smtClean="0"/>
              <a:t>2021</a:t>
            </a:r>
            <a:br>
              <a:rPr lang="ru-RU" sz="1400" dirty="0" smtClean="0"/>
            </a:br>
            <a:r>
              <a:rPr lang="ru-RU" sz="1400" dirty="0" smtClean="0"/>
              <a:t>© </a:t>
            </a:r>
            <a:r>
              <a:rPr lang="ru-RU" sz="1400" dirty="0"/>
              <a:t>Сергей Ковалев, </a:t>
            </a:r>
            <a:r>
              <a:rPr lang="ru-RU" sz="1400" dirty="0" smtClean="0"/>
              <a:t>2021 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5459" y="1154830"/>
            <a:ext cx="10050162" cy="433965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/>
            <a:r>
              <a:rPr lang="ru-RU" sz="2400" b="1" dirty="0" smtClean="0"/>
              <a:t>Функции самооценки</a:t>
            </a:r>
          </a:p>
          <a:p>
            <a:pPr lvl="0"/>
            <a:endParaRPr lang="ru-RU" b="1" dirty="0"/>
          </a:p>
          <a:p>
            <a:pPr lvl="0"/>
            <a:r>
              <a:rPr lang="ru-RU" b="1" dirty="0" smtClean="0"/>
              <a:t>- регуляторная </a:t>
            </a:r>
            <a:r>
              <a:rPr lang="ru-RU" b="1" dirty="0"/>
              <a:t>(осуществляет принятие задач и выбор решений)</a:t>
            </a:r>
          </a:p>
          <a:p>
            <a:pPr lvl="0"/>
            <a:r>
              <a:rPr lang="ru-RU" b="1" dirty="0" smtClean="0"/>
              <a:t>- защитная </a:t>
            </a:r>
            <a:r>
              <a:rPr lang="ru-RU" b="1" dirty="0"/>
              <a:t>(обеспечивает стабильность и независимость личности человека)</a:t>
            </a:r>
          </a:p>
          <a:p>
            <a:pPr lvl="0"/>
            <a:r>
              <a:rPr lang="ru-RU" b="1" dirty="0" smtClean="0"/>
              <a:t>- развивающая </a:t>
            </a:r>
            <a:r>
              <a:rPr lang="ru-RU" b="1" dirty="0"/>
              <a:t>(стимулирует к развитию и самосовершенствованию)</a:t>
            </a:r>
          </a:p>
          <a:p>
            <a:pPr lvl="0"/>
            <a:r>
              <a:rPr lang="ru-RU" b="1" dirty="0" smtClean="0"/>
              <a:t>- отражающая </a:t>
            </a:r>
            <a:r>
              <a:rPr lang="ru-RU" b="1" dirty="0"/>
              <a:t>(отражает реальное отношение человека к себе и оценку адекватности его действий)</a:t>
            </a:r>
          </a:p>
          <a:p>
            <a:pPr lvl="0"/>
            <a:r>
              <a:rPr lang="ru-RU" b="1" dirty="0" smtClean="0"/>
              <a:t>- эмоциональная </a:t>
            </a:r>
            <a:r>
              <a:rPr lang="ru-RU" b="1" dirty="0"/>
              <a:t>(дарит удовлетворенность собой)</a:t>
            </a:r>
          </a:p>
          <a:p>
            <a:pPr lvl="0"/>
            <a:r>
              <a:rPr lang="ru-RU" b="1" dirty="0" smtClean="0"/>
              <a:t>- адаптационная </a:t>
            </a:r>
            <a:r>
              <a:rPr lang="ru-RU" b="1" dirty="0"/>
              <a:t>(приспосабливает к окружению и обстоятельствам)</a:t>
            </a:r>
          </a:p>
          <a:p>
            <a:pPr lvl="0"/>
            <a:r>
              <a:rPr lang="ru-RU" b="1" dirty="0" smtClean="0"/>
              <a:t>- прогностическая </a:t>
            </a:r>
            <a:r>
              <a:rPr lang="ru-RU" b="1" dirty="0"/>
              <a:t>(регулирует активность в начале чего-либо)</a:t>
            </a:r>
          </a:p>
          <a:p>
            <a:pPr lvl="0"/>
            <a:r>
              <a:rPr lang="ru-RU" b="1" dirty="0" smtClean="0"/>
              <a:t>- корригирующая </a:t>
            </a:r>
            <a:r>
              <a:rPr lang="ru-RU" b="1" dirty="0"/>
              <a:t>(осуществляет контроль в процессе выполнения)</a:t>
            </a:r>
          </a:p>
          <a:p>
            <a:pPr lvl="0"/>
            <a:r>
              <a:rPr lang="ru-RU" b="1" dirty="0" smtClean="0"/>
              <a:t>- ретроспективная </a:t>
            </a:r>
            <a:r>
              <a:rPr lang="ru-RU" b="1" dirty="0"/>
              <a:t>(позволяет оценить себя «на финише»)</a:t>
            </a:r>
          </a:p>
          <a:p>
            <a:pPr lvl="0"/>
            <a:r>
              <a:rPr lang="ru-RU" b="1" dirty="0" smtClean="0"/>
              <a:t>- мотивирующая </a:t>
            </a:r>
            <a:r>
              <a:rPr lang="ru-RU" b="1" dirty="0"/>
              <a:t>(побуждает к одобрению себя)</a:t>
            </a:r>
          </a:p>
          <a:p>
            <a:pPr lvl="0"/>
            <a:r>
              <a:rPr lang="ru-RU" b="1" dirty="0" smtClean="0"/>
              <a:t>- терминальная </a:t>
            </a:r>
            <a:r>
              <a:rPr lang="ru-RU" b="1" dirty="0"/>
              <a:t>(останавливает от всяческих непотребств самокритикой и недовольством собой)</a:t>
            </a:r>
          </a:p>
        </p:txBody>
      </p:sp>
    </p:spTree>
    <p:extLst>
      <p:ext uri="{BB962C8B-B14F-4D97-AF65-F5344CB8AC3E}">
        <p14:creationId xmlns:p14="http://schemas.microsoft.com/office/powerpoint/2010/main" val="21084963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459" y="438983"/>
            <a:ext cx="2990336" cy="4177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93311" y="4564585"/>
            <a:ext cx="2375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282" y="6321333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/>
              <a:t>© Институт инновационных </a:t>
            </a:r>
            <a:r>
              <a:rPr lang="ru-RU" sz="1400" dirty="0" err="1"/>
              <a:t>психотехнологий</a:t>
            </a:r>
            <a:r>
              <a:rPr lang="ru-RU" sz="1400" dirty="0"/>
              <a:t>, </a:t>
            </a:r>
            <a:r>
              <a:rPr lang="ru-RU" sz="1400" dirty="0" smtClean="0"/>
              <a:t>2021</a:t>
            </a:r>
            <a:br>
              <a:rPr lang="ru-RU" sz="1400" dirty="0" smtClean="0"/>
            </a:br>
            <a:r>
              <a:rPr lang="ru-RU" sz="1400" dirty="0" smtClean="0"/>
              <a:t>© </a:t>
            </a:r>
            <a:r>
              <a:rPr lang="ru-RU" sz="1400" dirty="0"/>
              <a:t>Сергей Ковалев, </a:t>
            </a:r>
            <a:r>
              <a:rPr lang="ru-RU" sz="1400" dirty="0" smtClean="0"/>
              <a:t>2021 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5459" y="1416440"/>
            <a:ext cx="10050162" cy="381642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/>
            <a:r>
              <a:rPr lang="ru-RU" sz="2400" b="1" dirty="0" smtClean="0"/>
              <a:t>Признаки низкой самооценки</a:t>
            </a:r>
          </a:p>
          <a:p>
            <a:pPr lvl="0"/>
            <a:endParaRPr lang="ru-RU" b="1" dirty="0"/>
          </a:p>
          <a:p>
            <a:pPr lvl="0"/>
            <a:r>
              <a:rPr lang="ru-RU" sz="2000" b="1" dirty="0" smtClean="0"/>
              <a:t>- самокритика </a:t>
            </a:r>
            <a:r>
              <a:rPr lang="ru-RU" sz="2000" b="1" dirty="0"/>
              <a:t>и неудовлетворенность</a:t>
            </a:r>
          </a:p>
          <a:p>
            <a:pPr lvl="0"/>
            <a:r>
              <a:rPr lang="ru-RU" sz="2000" b="1" dirty="0" smtClean="0"/>
              <a:t>- сверхчувствительность </a:t>
            </a:r>
            <a:r>
              <a:rPr lang="ru-RU" sz="2000" b="1" dirty="0"/>
              <a:t>к любой критике</a:t>
            </a:r>
          </a:p>
          <a:p>
            <a:pPr lvl="0"/>
            <a:r>
              <a:rPr lang="ru-RU" sz="2000" b="1" dirty="0" smtClean="0"/>
              <a:t>- хроническая </a:t>
            </a:r>
            <a:r>
              <a:rPr lang="ru-RU" sz="2000" b="1" dirty="0"/>
              <a:t>нерешительность и страх совершить ошибку</a:t>
            </a:r>
          </a:p>
          <a:p>
            <a:pPr lvl="0"/>
            <a:r>
              <a:rPr lang="ru-RU" sz="2000" b="1" dirty="0" smtClean="0"/>
              <a:t>- страстное </a:t>
            </a:r>
            <a:r>
              <a:rPr lang="ru-RU" sz="2000" b="1" dirty="0"/>
              <a:t>желание убеждать и не расстраивать других</a:t>
            </a:r>
          </a:p>
          <a:p>
            <a:pPr lvl="0"/>
            <a:r>
              <a:rPr lang="ru-RU" sz="2000" b="1" dirty="0" smtClean="0"/>
              <a:t>- идеализм </a:t>
            </a:r>
            <a:r>
              <a:rPr lang="ru-RU" sz="2000" b="1" dirty="0"/>
              <a:t>и </a:t>
            </a:r>
            <a:r>
              <a:rPr lang="ru-RU" sz="2000" b="1" dirty="0" smtClean="0"/>
              <a:t>досада </a:t>
            </a:r>
            <a:r>
              <a:rPr lang="ru-RU" sz="2000" b="1" dirty="0"/>
              <a:t>по поводу недостижимости идеалов</a:t>
            </a:r>
          </a:p>
          <a:p>
            <a:pPr lvl="0"/>
            <a:r>
              <a:rPr lang="ru-RU" sz="2000" b="1" dirty="0" smtClean="0"/>
              <a:t>- невротическое </a:t>
            </a:r>
            <a:r>
              <a:rPr lang="ru-RU" sz="2000" b="1" dirty="0"/>
              <a:t>чувство вины</a:t>
            </a:r>
          </a:p>
          <a:p>
            <a:pPr lvl="0"/>
            <a:r>
              <a:rPr lang="ru-RU" sz="2000" b="1" dirty="0" smtClean="0"/>
              <a:t>- отношение </a:t>
            </a:r>
            <a:r>
              <a:rPr lang="ru-RU" sz="2000" b="1" dirty="0"/>
              <a:t>к временным неудачам как к постоянным и недопустимым</a:t>
            </a:r>
          </a:p>
          <a:p>
            <a:pPr lvl="0"/>
            <a:r>
              <a:rPr lang="ru-RU" sz="2000" b="1" dirty="0" smtClean="0"/>
              <a:t>- постоянная </a:t>
            </a:r>
            <a:r>
              <a:rPr lang="ru-RU" sz="2000" b="1" dirty="0"/>
              <a:t>враждебность (!)</a:t>
            </a:r>
          </a:p>
          <a:p>
            <a:pPr lvl="0"/>
            <a:r>
              <a:rPr lang="ru-RU" sz="2000" b="1" dirty="0" smtClean="0"/>
              <a:t>- зависть </a:t>
            </a:r>
            <a:r>
              <a:rPr lang="ru-RU" sz="2000" b="1" dirty="0"/>
              <a:t>и пристрастность (!!)</a:t>
            </a:r>
          </a:p>
          <a:p>
            <a:pPr lvl="0"/>
            <a:r>
              <a:rPr lang="ru-RU" sz="2000" b="1" dirty="0" smtClean="0"/>
              <a:t>- пессимизм </a:t>
            </a:r>
            <a:r>
              <a:rPr lang="ru-RU" sz="2000" b="1" dirty="0"/>
              <a:t>и всеобщее негативное мировоззрение (!!!).</a:t>
            </a:r>
          </a:p>
        </p:txBody>
      </p:sp>
    </p:spTree>
    <p:extLst>
      <p:ext uri="{BB962C8B-B14F-4D97-AF65-F5344CB8AC3E}">
        <p14:creationId xmlns:p14="http://schemas.microsoft.com/office/powerpoint/2010/main" val="3950273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459" y="438983"/>
            <a:ext cx="2990336" cy="4177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93311" y="4564585"/>
            <a:ext cx="2375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282" y="6321333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/>
              <a:t>© Институт инновационных </a:t>
            </a:r>
            <a:r>
              <a:rPr lang="ru-RU" sz="1400" dirty="0" err="1"/>
              <a:t>психотехнологий</a:t>
            </a:r>
            <a:r>
              <a:rPr lang="ru-RU" sz="1400" dirty="0"/>
              <a:t>, </a:t>
            </a:r>
            <a:r>
              <a:rPr lang="ru-RU" sz="1400" dirty="0" smtClean="0"/>
              <a:t>2021</a:t>
            </a:r>
            <a:br>
              <a:rPr lang="ru-RU" sz="1400" dirty="0" smtClean="0"/>
            </a:br>
            <a:r>
              <a:rPr lang="ru-RU" sz="1400" dirty="0" smtClean="0"/>
              <a:t>© </a:t>
            </a:r>
            <a:r>
              <a:rPr lang="ru-RU" sz="1400" dirty="0"/>
              <a:t>Сергей Ковалев, </a:t>
            </a:r>
            <a:r>
              <a:rPr lang="ru-RU" sz="1400" dirty="0" smtClean="0"/>
              <a:t>2021 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5459" y="1585720"/>
            <a:ext cx="10050162" cy="34778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800" b="1" dirty="0"/>
              <a:t>Самооценку можно рассматривать как:</a:t>
            </a:r>
          </a:p>
          <a:p>
            <a:r>
              <a:rPr lang="ru-RU" sz="2400" i="1" dirty="0"/>
              <a:t> </a:t>
            </a:r>
            <a:endParaRPr lang="ru-RU" sz="2400" dirty="0"/>
          </a:p>
          <a:p>
            <a:pPr marL="342900" indent="-342900">
              <a:buFontTx/>
              <a:buChar char="-"/>
            </a:pPr>
            <a:r>
              <a:rPr lang="ru-RU" sz="2400" b="1" dirty="0" smtClean="0"/>
              <a:t>общую </a:t>
            </a:r>
            <a:r>
              <a:rPr lang="ru-RU" sz="2400" b="1" dirty="0"/>
              <a:t>(Я в общем) </a:t>
            </a:r>
            <a:endParaRPr lang="ru-RU" sz="2400" b="1" dirty="0" smtClean="0"/>
          </a:p>
          <a:p>
            <a:pPr marL="342900" indent="-342900">
              <a:buFontTx/>
              <a:buChar char="-"/>
            </a:pPr>
            <a:r>
              <a:rPr lang="ru-RU" sz="2400" b="1" dirty="0" smtClean="0"/>
              <a:t>частную </a:t>
            </a:r>
            <a:r>
              <a:rPr lang="ru-RU" sz="2400" b="1" dirty="0"/>
              <a:t>(Я в частности – Я в одной из своих ролей, </a:t>
            </a:r>
            <a:endParaRPr lang="ru-RU" sz="2400" b="1" dirty="0" smtClean="0"/>
          </a:p>
          <a:p>
            <a:r>
              <a:rPr lang="ru-RU" sz="2400" b="1" dirty="0" smtClean="0"/>
              <a:t>либо </a:t>
            </a:r>
            <a:r>
              <a:rPr lang="ru-RU" sz="2400" b="1" dirty="0"/>
              <a:t>Я в каком-либо направлении своей жизнедеятельности по Звезде </a:t>
            </a:r>
            <a:r>
              <a:rPr lang="ru-RU" sz="2400" b="1" dirty="0" smtClean="0"/>
              <a:t>Благополучия Ковалева С.В.)</a:t>
            </a:r>
            <a:endParaRPr lang="ru-RU" sz="2400" b="1" dirty="0"/>
          </a:p>
          <a:p>
            <a:r>
              <a:rPr lang="ru-RU" sz="2400" b="1" dirty="0"/>
              <a:t> </a:t>
            </a:r>
          </a:p>
          <a:p>
            <a:r>
              <a:rPr lang="ru-RU" sz="2400" b="1" dirty="0"/>
              <a:t>- динамическую, структурную и содержательную </a:t>
            </a:r>
          </a:p>
          <a:p>
            <a:r>
              <a:rPr lang="ru-RU" sz="24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570929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ектор">
    <a:dk1>
      <a:sysClr val="windowText" lastClr="000000"/>
    </a:dk1>
    <a:lt1>
      <a:sysClr val="window" lastClr="FFFFFF"/>
    </a:lt1>
    <a:dk2>
      <a:srgbClr val="146194"/>
    </a:dk2>
    <a:lt2>
      <a:srgbClr val="76DBF4"/>
    </a:lt2>
    <a:accent1>
      <a:srgbClr val="052F61"/>
    </a:accent1>
    <a:accent2>
      <a:srgbClr val="A50E82"/>
    </a:accent2>
    <a:accent3>
      <a:srgbClr val="14967C"/>
    </a:accent3>
    <a:accent4>
      <a:srgbClr val="6A9E1F"/>
    </a:accent4>
    <a:accent5>
      <a:srgbClr val="E87D37"/>
    </a:accent5>
    <a:accent6>
      <a:srgbClr val="C62324"/>
    </a:accent6>
    <a:hlink>
      <a:srgbClr val="0D2E46"/>
    </a:hlink>
    <a:folHlink>
      <a:srgbClr val="356A9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120709</TotalTime>
  <Words>491</Words>
  <Application>Microsoft Office PowerPoint</Application>
  <PresentationFormat>Широкоэкранный</PresentationFormat>
  <Paragraphs>144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Базовые принципы</dc:title>
  <dc:creator>Пользователь Microsoft Office</dc:creator>
  <cp:lastModifiedBy>Пользователь Windows</cp:lastModifiedBy>
  <cp:revision>5678</cp:revision>
  <cp:lastPrinted>2020-12-07T15:29:10Z</cp:lastPrinted>
  <dcterms:created xsi:type="dcterms:W3CDTF">2016-04-04T09:04:20Z</dcterms:created>
  <dcterms:modified xsi:type="dcterms:W3CDTF">2021-08-26T11:40:29Z</dcterms:modified>
</cp:coreProperties>
</file>